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8" r:id="rId2"/>
    <p:sldId id="460" r:id="rId3"/>
    <p:sldId id="461" r:id="rId4"/>
    <p:sldId id="462" r:id="rId5"/>
  </p:sldIdLst>
  <p:sldSz cx="7556500" cy="10693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1607EC-8CAD-CFCD-BCFA-85390445FBD9}" v="5" dt="2026-01-07T08:55:57.5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13" autoAdjust="0"/>
    <p:restoredTop sz="94555" autoAdjust="0"/>
  </p:normalViewPr>
  <p:slideViewPr>
    <p:cSldViewPr>
      <p:cViewPr>
        <p:scale>
          <a:sx n="100" d="100"/>
          <a:sy n="100" d="100"/>
        </p:scale>
        <p:origin x="2640" y="-9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5E9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51C3133E-E450-05CC-E47A-B0B5362220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814" y="355502"/>
            <a:ext cx="1871366" cy="698505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 rot="756671">
            <a:off x="-3596257" y="4296793"/>
            <a:ext cx="8805960" cy="8805960"/>
          </a:xfrm>
          <a:custGeom>
            <a:avLst/>
            <a:gdLst/>
            <a:ahLst/>
            <a:cxnLst/>
            <a:rect l="l" t="t" r="r" b="b"/>
            <a:pathLst>
              <a:path w="8805960" h="8805960">
                <a:moveTo>
                  <a:pt x="0" y="0"/>
                </a:moveTo>
                <a:lnTo>
                  <a:pt x="8805960" y="0"/>
                </a:lnTo>
                <a:lnTo>
                  <a:pt x="8805960" y="8805960"/>
                </a:lnTo>
                <a:lnTo>
                  <a:pt x="0" y="880596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AutoShape 4"/>
          <p:cNvSpPr/>
          <p:nvPr/>
        </p:nvSpPr>
        <p:spPr>
          <a:xfrm flipV="1">
            <a:off x="2385180" y="704755"/>
            <a:ext cx="3026098" cy="13938"/>
          </a:xfrm>
          <a:prstGeom prst="line">
            <a:avLst/>
          </a:prstGeom>
          <a:ln w="9525" cap="flat">
            <a:solidFill>
              <a:srgbClr val="9D252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5" name="Freeform 5"/>
          <p:cNvSpPr/>
          <p:nvPr/>
        </p:nvSpPr>
        <p:spPr>
          <a:xfrm>
            <a:off x="5411278" y="357188"/>
            <a:ext cx="2145222" cy="646112"/>
          </a:xfrm>
          <a:custGeom>
            <a:avLst/>
            <a:gdLst/>
            <a:ahLst/>
            <a:cxnLst/>
            <a:rect l="l" t="t" r="r" b="b"/>
            <a:pathLst>
              <a:path w="2063140" h="686687">
                <a:moveTo>
                  <a:pt x="0" y="0"/>
                </a:moveTo>
                <a:lnTo>
                  <a:pt x="2063140" y="0"/>
                </a:lnTo>
                <a:lnTo>
                  <a:pt x="2063140" y="686686"/>
                </a:lnTo>
                <a:lnTo>
                  <a:pt x="0" y="68668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4CF5EA5-2DA9-8A51-1623-1FE0B7F3DE97}"/>
              </a:ext>
            </a:extLst>
          </p:cNvPr>
          <p:cNvSpPr txBox="1"/>
          <p:nvPr/>
        </p:nvSpPr>
        <p:spPr>
          <a:xfrm>
            <a:off x="882650" y="1245577"/>
            <a:ext cx="6002592" cy="88024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s-ES" b="1" dirty="0"/>
          </a:p>
          <a:p>
            <a:pPr algn="ctr"/>
            <a:r>
              <a:rPr lang="es-ES" b="1" dirty="0"/>
              <a:t>CONVOCATORIA DE LOS PREMIOS MEJOR TFG Y TFM ASEPUC-ICJCE</a:t>
            </a:r>
          </a:p>
          <a:p>
            <a:pPr algn="ctr"/>
            <a:endParaRPr lang="es-ES" b="1" dirty="0"/>
          </a:p>
          <a:p>
            <a:pPr algn="just"/>
            <a:r>
              <a:rPr lang="es-ES" sz="1300" dirty="0"/>
              <a:t>La Asociación Española de Profesores Universitarios de Contabilidad (ASEPUC), en colaboración con el Instituto de Censores Jurados de Cuentas de España (ICJCE), convoca los Premios al Mejor TFG y al Mejor TFM ASEPUC-ICJCE con el objetivo de fomentar la excelencia académica y atraer talento en el ámbito de la Contabilidad y Auditoría.</a:t>
            </a:r>
          </a:p>
          <a:p>
            <a:pPr algn="just"/>
            <a:endParaRPr lang="es-ES" sz="1300" dirty="0"/>
          </a:p>
          <a:p>
            <a:pPr algn="just"/>
            <a:r>
              <a:rPr lang="es-ES" sz="1300" b="1" dirty="0"/>
              <a:t>Objeto y Finalidad</a:t>
            </a:r>
          </a:p>
          <a:p>
            <a:pPr algn="just"/>
            <a:endParaRPr lang="es-ES" sz="1300" dirty="0"/>
          </a:p>
          <a:p>
            <a:pPr algn="just"/>
            <a:r>
              <a:rPr lang="es-ES" sz="1300" dirty="0"/>
              <a:t>Esta convocatoria pretende reconocer y premiar los mejores Trabajos de Fin de Grado (TFG) y Trabajos de Fin de Máster (TFM) realizados en el área de Contabilidad y Auditoría. La finalidad es destacar la calidad académica y la innovación en estas disciplinas, así como promover la difusión de los trabajos premiados.</a:t>
            </a:r>
          </a:p>
          <a:p>
            <a:pPr algn="just"/>
            <a:endParaRPr lang="es-ES" sz="1300" dirty="0"/>
          </a:p>
          <a:p>
            <a:pPr algn="just"/>
            <a:r>
              <a:rPr lang="es-ES" sz="1300" b="1" dirty="0"/>
              <a:t>BASES</a:t>
            </a:r>
          </a:p>
          <a:p>
            <a:pPr algn="just"/>
            <a:endParaRPr lang="es-ES" sz="1300" dirty="0"/>
          </a:p>
          <a:p>
            <a:pPr algn="just"/>
            <a:r>
              <a:rPr lang="es-ES" sz="1300" b="1" dirty="0"/>
              <a:t>BASE 1ª - Requisitos de Participación</a:t>
            </a:r>
          </a:p>
          <a:p>
            <a:pPr algn="just"/>
            <a:endParaRPr lang="es-ES" sz="1300" dirty="0"/>
          </a:p>
          <a:p>
            <a:pPr algn="just"/>
            <a:r>
              <a:rPr lang="es-ES" sz="1300" dirty="0"/>
              <a:t>Podrán participar en esta convocatoria estudiantes de universidades españolas que hayan defendido su TFG o TFM durante el curso académico 2024/2025 y que hayan obtenido una calificación mínima de 9 puntos. </a:t>
            </a:r>
          </a:p>
          <a:p>
            <a:pPr algn="just"/>
            <a:endParaRPr lang="es-ES" sz="1300" dirty="0"/>
          </a:p>
          <a:p>
            <a:pPr algn="just"/>
            <a:r>
              <a:rPr lang="es-ES" sz="1300" dirty="0"/>
              <a:t>Los trabajos deben estar centrados en temas relacionados con la Contabilidad y Auditoría. </a:t>
            </a:r>
          </a:p>
          <a:p>
            <a:pPr algn="just"/>
            <a:endParaRPr lang="es-ES" sz="1300" dirty="0"/>
          </a:p>
          <a:p>
            <a:pPr algn="just"/>
            <a:r>
              <a:rPr lang="es-ES" sz="1300" dirty="0"/>
              <a:t>El trabajo TFG/TFM debe estar dirigido (o, en su caso, </a:t>
            </a:r>
            <a:r>
              <a:rPr lang="es-ES" sz="1300" dirty="0" err="1"/>
              <a:t>co-dirigido</a:t>
            </a:r>
            <a:r>
              <a:rPr lang="es-ES" sz="1300" dirty="0"/>
              <a:t>) por un socio de ASEPUC.</a:t>
            </a:r>
          </a:p>
          <a:p>
            <a:pPr algn="just"/>
            <a:endParaRPr lang="es-ES" sz="1300" dirty="0"/>
          </a:p>
          <a:p>
            <a:pPr algn="just"/>
            <a:r>
              <a:rPr lang="es-ES" sz="1300" b="1" dirty="0"/>
              <a:t>BASE 2ª - Modalidad de Participación</a:t>
            </a:r>
          </a:p>
          <a:p>
            <a:pPr algn="just"/>
            <a:endParaRPr lang="es-ES" sz="1300" dirty="0"/>
          </a:p>
          <a:p>
            <a:pPr algn="just"/>
            <a:r>
              <a:rPr lang="es-ES" sz="1300" dirty="0"/>
              <a:t>La participación se realizará a través de la presentación de un hilo de X (antigua Twitter) citando las cuentas oficiales de ASEPUC Y ICJCE: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300" dirty="0"/>
              <a:t>Formato del Hilo: El hilo deberá contener un máximo de 15 tweets, incluyendo uno inicial que sirva como introducción y mencione a @AsepucEs y @ICJCEAuditores. El contenido del hilo deberá resumir los objetivos, metodología, resultados y conclusiones del trabajo, destacando su relevancia e impacto social.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300" dirty="0"/>
              <a:t>Hashtags: Los participantes deberán utilizar los hashtags #PremiosASEPUC_ICJCE y #ContabilidadAuditoría en cada tweet del hilo.</a:t>
            </a:r>
          </a:p>
          <a:p>
            <a:pPr algn="just"/>
            <a:endParaRPr lang="es-E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5E9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lin ang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ADBC47-621C-0180-6D67-39B781D8CA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60047916-7333-6909-09A7-81AF0CC400AC}"/>
              </a:ext>
            </a:extLst>
          </p:cNvPr>
          <p:cNvSpPr/>
          <p:nvPr/>
        </p:nvSpPr>
        <p:spPr>
          <a:xfrm rot="756671">
            <a:off x="-3596257" y="4296793"/>
            <a:ext cx="8805960" cy="8805960"/>
          </a:xfrm>
          <a:custGeom>
            <a:avLst/>
            <a:gdLst/>
            <a:ahLst/>
            <a:cxnLst/>
            <a:rect l="l" t="t" r="r" b="b"/>
            <a:pathLst>
              <a:path w="8805960" h="8805960">
                <a:moveTo>
                  <a:pt x="0" y="0"/>
                </a:moveTo>
                <a:lnTo>
                  <a:pt x="8805960" y="0"/>
                </a:lnTo>
                <a:lnTo>
                  <a:pt x="8805960" y="8805960"/>
                </a:lnTo>
                <a:lnTo>
                  <a:pt x="0" y="88059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AutoShape 4">
            <a:extLst>
              <a:ext uri="{FF2B5EF4-FFF2-40B4-BE49-F238E27FC236}">
                <a16:creationId xmlns:a16="http://schemas.microsoft.com/office/drawing/2014/main" id="{49B071E1-24C3-6D87-EC99-FA6CA4A39016}"/>
              </a:ext>
            </a:extLst>
          </p:cNvPr>
          <p:cNvSpPr/>
          <p:nvPr/>
        </p:nvSpPr>
        <p:spPr>
          <a:xfrm flipV="1">
            <a:off x="2385180" y="704755"/>
            <a:ext cx="3026098" cy="13938"/>
          </a:xfrm>
          <a:prstGeom prst="line">
            <a:avLst/>
          </a:prstGeom>
          <a:ln w="9525" cap="flat">
            <a:solidFill>
              <a:srgbClr val="9D252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F9445D4E-15AC-4AF1-42F9-A4D48375A1D1}"/>
              </a:ext>
            </a:extLst>
          </p:cNvPr>
          <p:cNvSpPr/>
          <p:nvPr/>
        </p:nvSpPr>
        <p:spPr>
          <a:xfrm>
            <a:off x="5500688" y="357188"/>
            <a:ext cx="2055812" cy="646111"/>
          </a:xfrm>
          <a:custGeom>
            <a:avLst/>
            <a:gdLst/>
            <a:ahLst/>
            <a:cxnLst/>
            <a:rect l="l" t="t" r="r" b="b"/>
            <a:pathLst>
              <a:path w="2063140" h="686687">
                <a:moveTo>
                  <a:pt x="0" y="0"/>
                </a:moveTo>
                <a:lnTo>
                  <a:pt x="2063140" y="0"/>
                </a:lnTo>
                <a:lnTo>
                  <a:pt x="2063140" y="686686"/>
                </a:lnTo>
                <a:lnTo>
                  <a:pt x="0" y="6866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07463E8-7FC5-444D-0154-B3D190C70CDE}"/>
              </a:ext>
            </a:extLst>
          </p:cNvPr>
          <p:cNvSpPr txBox="1"/>
          <p:nvPr/>
        </p:nvSpPr>
        <p:spPr>
          <a:xfrm>
            <a:off x="776954" y="1536700"/>
            <a:ext cx="6002592" cy="849463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es-ES" sz="1300" b="1" dirty="0"/>
              <a:t>BASE 3ª - Criterios de Valoración</a:t>
            </a:r>
          </a:p>
          <a:p>
            <a:pPr algn="just"/>
            <a:endParaRPr lang="es-ES" sz="1300" dirty="0"/>
          </a:p>
          <a:p>
            <a:pPr algn="just"/>
            <a:r>
              <a:rPr lang="es-ES" sz="1300" dirty="0"/>
              <a:t>Las candidaturas serán evaluadas en base a los siguientes criterios:</a:t>
            </a:r>
          </a:p>
          <a:p>
            <a:pPr algn="just"/>
            <a:endParaRPr lang="es-ES" sz="1300" dirty="0"/>
          </a:p>
          <a:p>
            <a:pPr algn="just"/>
            <a:r>
              <a:rPr lang="es-ES" sz="1300" b="1" dirty="0"/>
              <a:t>1. Calidad Científica del TFG/TFM (80%):</a:t>
            </a:r>
          </a:p>
          <a:p>
            <a:pPr algn="just"/>
            <a:endParaRPr lang="es-ES" sz="1300" dirty="0"/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es-ES" sz="1300" dirty="0"/>
              <a:t>Originalidad del tema.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es-ES" sz="1300" dirty="0"/>
              <a:t>Metodología empleada.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es-ES" sz="1300" dirty="0"/>
              <a:t>Rigor analítico.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es-ES" sz="1300" dirty="0"/>
              <a:t>Conclusiones aportadas.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es-ES" sz="1300" dirty="0"/>
              <a:t>Potencial impacto en el ámbito académico y profesional.</a:t>
            </a:r>
          </a:p>
          <a:p>
            <a:pPr algn="just"/>
            <a:endParaRPr lang="es-ES" sz="1300" dirty="0"/>
          </a:p>
          <a:p>
            <a:pPr algn="just"/>
            <a:r>
              <a:rPr lang="es-ES" sz="1300" b="1" dirty="0"/>
              <a:t>2. Difusión del Conocimiento (20%):</a:t>
            </a:r>
          </a:p>
          <a:p>
            <a:pPr algn="just"/>
            <a:endParaRPr lang="es-ES" sz="1300" dirty="0"/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es-ES" sz="1300" dirty="0"/>
              <a:t>Los candidatos deberán presentar un resumen accesible de su TFG/TFM mediante un hilo de tweets que destaque los aspectos clave de su trabajo. Este hilo será evaluado por su claridad, capacidad de síntesis, creatividad y efectividad en la divulgación.</a:t>
            </a:r>
          </a:p>
          <a:p>
            <a:pPr algn="just"/>
            <a:endParaRPr lang="es-ES" sz="1300" dirty="0"/>
          </a:p>
          <a:p>
            <a:pPr algn="just"/>
            <a:r>
              <a:rPr lang="es-ES" sz="1300" b="1" dirty="0"/>
              <a:t>BASE 4ª - Proceso de Presentación</a:t>
            </a:r>
          </a:p>
          <a:p>
            <a:pPr algn="just"/>
            <a:endParaRPr lang="es-ES" sz="1300" dirty="0"/>
          </a:p>
          <a:p>
            <a:pPr algn="just"/>
            <a:r>
              <a:rPr lang="es-ES" sz="1300" dirty="0"/>
              <a:t>Los candidatos deberán enviar los siguientes documentos a la dirección de correo electrónico asepuc@asepuc.org:</a:t>
            </a:r>
          </a:p>
          <a:p>
            <a:pPr algn="just"/>
            <a:r>
              <a:rPr lang="es-ES" sz="1300" dirty="0"/>
              <a:t>1. Copia del TFG o TFM en formato PDF.</a:t>
            </a:r>
          </a:p>
          <a:p>
            <a:pPr algn="just"/>
            <a:r>
              <a:rPr lang="es-ES" sz="1300" dirty="0"/>
              <a:t>2. Resumen de 1.000 a 1.500 palabras del TFG/TFM.</a:t>
            </a:r>
          </a:p>
          <a:p>
            <a:pPr algn="just"/>
            <a:r>
              <a:rPr lang="es-ES" sz="1300" dirty="0"/>
              <a:t>3. Informe del tutor académico que avale la calidad y relevancia del trabajo.</a:t>
            </a:r>
          </a:p>
          <a:p>
            <a:pPr algn="just"/>
            <a:r>
              <a:rPr lang="es-ES" sz="1300" dirty="0"/>
              <a:t>4. Certificado de la calificación obtenida en las actas oficiales de la titulación.</a:t>
            </a:r>
          </a:p>
          <a:p>
            <a:pPr algn="just"/>
            <a:r>
              <a:rPr lang="es-ES" sz="1300" dirty="0"/>
              <a:t>5. Manifiesto que garantice que el Trabajo que presenta al concurso es original y que es titular de los derechos de propiedad intelectual sobre el mismo.</a:t>
            </a:r>
          </a:p>
          <a:p>
            <a:pPr algn="just"/>
            <a:r>
              <a:rPr lang="es-ES" sz="1300" dirty="0"/>
              <a:t>6. Enlace al hilo publicado en X (antiguo Twitter).</a:t>
            </a:r>
          </a:p>
          <a:p>
            <a:pPr algn="just"/>
            <a:endParaRPr lang="es-ES" sz="1300" dirty="0"/>
          </a:p>
          <a:p>
            <a:pPr algn="just"/>
            <a:r>
              <a:rPr lang="es-ES" sz="1300" b="1" dirty="0"/>
              <a:t>BASE 5ª - CONVOCATORIA Y PLAZOS PARA LA PRESENTACIÓN DE LA DOCUMENTACIÓN: </a:t>
            </a:r>
          </a:p>
          <a:p>
            <a:pPr algn="just"/>
            <a:endParaRPr lang="es-ES" sz="1300" dirty="0"/>
          </a:p>
          <a:p>
            <a:pPr algn="just"/>
            <a:r>
              <a:rPr lang="es-ES" sz="1300" dirty="0"/>
              <a:t>Los candidatos podrán presentar el hilo de tweets desde el </a:t>
            </a:r>
            <a:r>
              <a:rPr lang="es-ES" sz="1400" b="1"/>
              <a:t>8 de enero hasta el 13  </a:t>
            </a:r>
            <a:r>
              <a:rPr lang="es-ES" sz="1400" b="1" dirty="0"/>
              <a:t>de febrero de 2026</a:t>
            </a:r>
            <a:r>
              <a:rPr lang="es-ES" sz="1300" dirty="0"/>
              <a:t>. </a:t>
            </a:r>
          </a:p>
          <a:p>
            <a:pPr algn="just"/>
            <a:endParaRPr lang="es-ES" sz="1300" dirty="0"/>
          </a:p>
          <a:p>
            <a:pPr algn="just"/>
            <a:r>
              <a:rPr lang="es-ES" sz="1300" dirty="0"/>
              <a:t>El plazo para enviar la documentación completa comienza el </a:t>
            </a:r>
            <a:r>
              <a:rPr lang="es-ES" sz="1400" b="1" dirty="0"/>
              <a:t>8 de enero y finaliza el 15 de febrero de 2026</a:t>
            </a:r>
            <a:r>
              <a:rPr lang="es-ES" sz="1300" dirty="0"/>
              <a:t>. </a:t>
            </a:r>
          </a:p>
          <a:p>
            <a:pPr algn="just"/>
            <a:endParaRPr lang="es-ES" sz="1300" dirty="0"/>
          </a:p>
          <a:p>
            <a:pPr algn="just"/>
            <a:r>
              <a:rPr lang="es-ES" sz="1300" dirty="0"/>
              <a:t>ASEPUC publicará el listado de candidatos en un plazo de 5 días hábiles desde la finalización del plazo de presentación de la documentación.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F24F4CB-C60A-5A48-CCDB-FBE5B69DFF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546" y="354204"/>
            <a:ext cx="1871634" cy="701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532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5E9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lin ang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3418DD-C875-BFF5-1B1D-620F067837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58AF3A47-CBAE-9CBE-1404-7B77B7022E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546" y="388495"/>
            <a:ext cx="1871634" cy="701101"/>
          </a:xfrm>
          <a:prstGeom prst="rect">
            <a:avLst/>
          </a:prstGeom>
        </p:spPr>
      </p:pic>
      <p:sp>
        <p:nvSpPr>
          <p:cNvPr id="3" name="Freeform 3">
            <a:extLst>
              <a:ext uri="{FF2B5EF4-FFF2-40B4-BE49-F238E27FC236}">
                <a16:creationId xmlns:a16="http://schemas.microsoft.com/office/drawing/2014/main" id="{12E825D2-78CD-7749-6497-11797FDDA75B}"/>
              </a:ext>
            </a:extLst>
          </p:cNvPr>
          <p:cNvSpPr/>
          <p:nvPr/>
        </p:nvSpPr>
        <p:spPr>
          <a:xfrm rot="756671">
            <a:off x="-3596257" y="4296793"/>
            <a:ext cx="8805960" cy="8805960"/>
          </a:xfrm>
          <a:custGeom>
            <a:avLst/>
            <a:gdLst/>
            <a:ahLst/>
            <a:cxnLst/>
            <a:rect l="l" t="t" r="r" b="b"/>
            <a:pathLst>
              <a:path w="8805960" h="8805960">
                <a:moveTo>
                  <a:pt x="0" y="0"/>
                </a:moveTo>
                <a:lnTo>
                  <a:pt x="8805960" y="0"/>
                </a:lnTo>
                <a:lnTo>
                  <a:pt x="8805960" y="8805960"/>
                </a:lnTo>
                <a:lnTo>
                  <a:pt x="0" y="880596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AutoShape 4">
            <a:extLst>
              <a:ext uri="{FF2B5EF4-FFF2-40B4-BE49-F238E27FC236}">
                <a16:creationId xmlns:a16="http://schemas.microsoft.com/office/drawing/2014/main" id="{6C43C46A-C558-F86D-5814-A8087A4EFE2D}"/>
              </a:ext>
            </a:extLst>
          </p:cNvPr>
          <p:cNvSpPr/>
          <p:nvPr/>
        </p:nvSpPr>
        <p:spPr>
          <a:xfrm flipV="1">
            <a:off x="2385180" y="704755"/>
            <a:ext cx="3026098" cy="13938"/>
          </a:xfrm>
          <a:prstGeom prst="line">
            <a:avLst/>
          </a:prstGeom>
          <a:ln w="9525" cap="flat">
            <a:solidFill>
              <a:srgbClr val="9D252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2454D9E0-F6B9-C99F-742C-67B674C48E3B}"/>
              </a:ext>
            </a:extLst>
          </p:cNvPr>
          <p:cNvSpPr/>
          <p:nvPr/>
        </p:nvSpPr>
        <p:spPr>
          <a:xfrm>
            <a:off x="5500688" y="357188"/>
            <a:ext cx="2055812" cy="646111"/>
          </a:xfrm>
          <a:custGeom>
            <a:avLst/>
            <a:gdLst/>
            <a:ahLst/>
            <a:cxnLst/>
            <a:rect l="l" t="t" r="r" b="b"/>
            <a:pathLst>
              <a:path w="2063140" h="686687">
                <a:moveTo>
                  <a:pt x="0" y="0"/>
                </a:moveTo>
                <a:lnTo>
                  <a:pt x="2063140" y="0"/>
                </a:lnTo>
                <a:lnTo>
                  <a:pt x="2063140" y="686686"/>
                </a:lnTo>
                <a:lnTo>
                  <a:pt x="0" y="68668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45F6763-B089-7D78-72A7-9A3FC2F86442}"/>
              </a:ext>
            </a:extLst>
          </p:cNvPr>
          <p:cNvSpPr txBox="1"/>
          <p:nvPr/>
        </p:nvSpPr>
        <p:spPr>
          <a:xfrm>
            <a:off x="896933" y="1319559"/>
            <a:ext cx="6002592" cy="88947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300" b="1" dirty="0"/>
              <a:t>BASE 6ª - Premios</a:t>
            </a:r>
          </a:p>
          <a:p>
            <a:pPr algn="just"/>
            <a:endParaRPr lang="es-ES" sz="1300" b="1" dirty="0"/>
          </a:p>
          <a:p>
            <a:pPr algn="just"/>
            <a:r>
              <a:rPr lang="es-ES" sz="1300" dirty="0"/>
              <a:t>Se otorgarán 2 premios de 850 euros cada uno, uno de TFG y uno de TFM.</a:t>
            </a:r>
          </a:p>
          <a:p>
            <a:pPr algn="just"/>
            <a:endParaRPr lang="es-ES" sz="1300" dirty="0"/>
          </a:p>
          <a:p>
            <a:pPr algn="just"/>
            <a:r>
              <a:rPr lang="es-ES" sz="1300" dirty="0"/>
              <a:t>Los premios podrán quedar desiertos.</a:t>
            </a:r>
          </a:p>
          <a:p>
            <a:pPr algn="just"/>
            <a:endParaRPr lang="es-ES" sz="1300" b="1" dirty="0"/>
          </a:p>
          <a:p>
            <a:pPr algn="just"/>
            <a:r>
              <a:rPr lang="es-ES" sz="1300" b="1" dirty="0"/>
              <a:t>BASE 7ª - Comisión de Evaluación</a:t>
            </a:r>
          </a:p>
          <a:p>
            <a:pPr algn="just"/>
            <a:endParaRPr lang="es-ES" sz="1300" dirty="0"/>
          </a:p>
          <a:p>
            <a:pPr algn="just"/>
            <a:r>
              <a:rPr lang="es-ES" sz="1300" dirty="0"/>
              <a:t>La Comisión Evaluadora estará compuesta por:</a:t>
            </a:r>
          </a:p>
          <a:p>
            <a:pPr algn="just"/>
            <a:endParaRPr lang="es-ES" sz="13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300" dirty="0"/>
              <a:t>Presidente: La presidenta de ASEPUC o un miembro del Consejo Directivo en quien delegue.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300" dirty="0"/>
              <a:t>El presidente del ICJCE o persona en quien delegue.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300" dirty="0"/>
              <a:t>Vocales: dos Catedráticos o Profesores Titulares de Universidad, designados de común acuerdo entre el ICJCE y ASEPUC.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300" dirty="0"/>
              <a:t>Secretario: La Secretaria del Consejo Directivo de ASEPUC, con voz pero sin voto.</a:t>
            </a:r>
          </a:p>
          <a:p>
            <a:pPr algn="just"/>
            <a:endParaRPr lang="es-ES" sz="1300" dirty="0"/>
          </a:p>
          <a:p>
            <a:pPr algn="just"/>
            <a:r>
              <a:rPr lang="es-ES" sz="1300" dirty="0"/>
              <a:t>El Jurado podrá requerir asesoramiento de especialistas reconocidos en los temas a evaluar. </a:t>
            </a:r>
          </a:p>
          <a:p>
            <a:pPr algn="just"/>
            <a:endParaRPr lang="es-ES" sz="1300" dirty="0"/>
          </a:p>
          <a:p>
            <a:pPr algn="just"/>
            <a:r>
              <a:rPr lang="es-ES" sz="1300" b="1" dirty="0"/>
              <a:t>BASE 8ª - PUBLICACIÓN DE LOS RESULTADOS</a:t>
            </a:r>
          </a:p>
          <a:p>
            <a:pPr algn="just"/>
            <a:endParaRPr lang="es-ES" sz="1300" dirty="0"/>
          </a:p>
          <a:p>
            <a:pPr algn="just"/>
            <a:r>
              <a:rPr lang="es-ES" sz="1300" dirty="0"/>
              <a:t>La decisión de esta Comisión se hará pública en un plazo máximo de 2 meses desde la fecha de presentación de la documentación por parte de los solicitantes. La decisión de la comisión será definitiva e inapelable.</a:t>
            </a:r>
          </a:p>
          <a:p>
            <a:pPr algn="just"/>
            <a:endParaRPr lang="es-ES" sz="1300" dirty="0"/>
          </a:p>
          <a:p>
            <a:pPr algn="just"/>
            <a:r>
              <a:rPr lang="es-ES" sz="1300" b="1" dirty="0"/>
              <a:t>BASE 9ª - Aceptación de las Bases</a:t>
            </a:r>
          </a:p>
          <a:p>
            <a:pPr algn="just"/>
            <a:endParaRPr lang="es-ES" sz="1300" dirty="0"/>
          </a:p>
          <a:p>
            <a:pPr algn="just"/>
            <a:r>
              <a:rPr lang="es-ES" sz="1300" dirty="0"/>
              <a:t>La participación en esta convocatoria implica la aceptación íntegra de sus bases y de la decisión de la Comisión Evaluadora.</a:t>
            </a:r>
          </a:p>
          <a:p>
            <a:pPr algn="just"/>
            <a:endParaRPr lang="es-ES" sz="1300" dirty="0"/>
          </a:p>
          <a:p>
            <a:pPr algn="just"/>
            <a:r>
              <a:rPr lang="es-ES" sz="1300" b="1" dirty="0"/>
              <a:t>BASE 10ª - Contacto</a:t>
            </a:r>
          </a:p>
          <a:p>
            <a:pPr algn="just"/>
            <a:endParaRPr lang="es-ES" sz="1300" dirty="0"/>
          </a:p>
          <a:p>
            <a:pPr algn="just"/>
            <a:r>
              <a:rPr lang="es-ES" sz="1300" dirty="0"/>
              <a:t>Para cualquier consulta, los interesados pueden contactar a través del correo asepuc@asepuc.org.</a:t>
            </a:r>
          </a:p>
          <a:p>
            <a:pPr algn="just"/>
            <a:endParaRPr lang="es-ES" sz="1300" dirty="0"/>
          </a:p>
          <a:p>
            <a:pPr algn="just"/>
            <a:r>
              <a:rPr lang="es-ES" sz="1300" b="1" dirty="0"/>
              <a:t>BASE 11ª - Protección de datos</a:t>
            </a:r>
          </a:p>
          <a:p>
            <a:pPr algn="just"/>
            <a:endParaRPr lang="es-ES" sz="1300" dirty="0"/>
          </a:p>
          <a:p>
            <a:pPr algn="just"/>
            <a:r>
              <a:rPr lang="es-ES" sz="1300" dirty="0"/>
              <a:t>Los datos de los candidatos se tratarán de acuerdo con lo dispuesto en la normativa aplicable en materia de protección de datos, en particular, el Reglamento (UE) 2016/679 del Parlamento Europeo y del Consejo de 27 de abril de 2016, relativo a la protección de las personas físicas en lo que respecta al tratamiento de datos personales y a la libre circulación de estos datos, y por el que se deroga la Directiva 95/46/CE.</a:t>
            </a:r>
          </a:p>
        </p:txBody>
      </p:sp>
    </p:spTree>
    <p:extLst>
      <p:ext uri="{BB962C8B-B14F-4D97-AF65-F5344CB8AC3E}">
        <p14:creationId xmlns:p14="http://schemas.microsoft.com/office/powerpoint/2010/main" val="158180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5E9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lin ang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1D0490-3C8C-2D0A-7D57-00C07D76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6DB7D876-B3FD-5DDD-CF1A-C9FA00A29C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546" y="368142"/>
            <a:ext cx="1871634" cy="701101"/>
          </a:xfrm>
          <a:prstGeom prst="rect">
            <a:avLst/>
          </a:prstGeom>
        </p:spPr>
      </p:pic>
      <p:sp>
        <p:nvSpPr>
          <p:cNvPr id="3" name="Freeform 3">
            <a:extLst>
              <a:ext uri="{FF2B5EF4-FFF2-40B4-BE49-F238E27FC236}">
                <a16:creationId xmlns:a16="http://schemas.microsoft.com/office/drawing/2014/main" id="{B0BF5912-E586-60E8-1794-83321E45962F}"/>
              </a:ext>
            </a:extLst>
          </p:cNvPr>
          <p:cNvSpPr/>
          <p:nvPr/>
        </p:nvSpPr>
        <p:spPr>
          <a:xfrm rot="756671">
            <a:off x="-3596257" y="4296793"/>
            <a:ext cx="8805960" cy="8805960"/>
          </a:xfrm>
          <a:custGeom>
            <a:avLst/>
            <a:gdLst/>
            <a:ahLst/>
            <a:cxnLst/>
            <a:rect l="l" t="t" r="r" b="b"/>
            <a:pathLst>
              <a:path w="8805960" h="8805960">
                <a:moveTo>
                  <a:pt x="0" y="0"/>
                </a:moveTo>
                <a:lnTo>
                  <a:pt x="8805960" y="0"/>
                </a:lnTo>
                <a:lnTo>
                  <a:pt x="8805960" y="8805960"/>
                </a:lnTo>
                <a:lnTo>
                  <a:pt x="0" y="880596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AutoShape 4">
            <a:extLst>
              <a:ext uri="{FF2B5EF4-FFF2-40B4-BE49-F238E27FC236}">
                <a16:creationId xmlns:a16="http://schemas.microsoft.com/office/drawing/2014/main" id="{BA68ADD0-2CF6-2A11-B583-D9B13B4295A8}"/>
              </a:ext>
            </a:extLst>
          </p:cNvPr>
          <p:cNvSpPr/>
          <p:nvPr/>
        </p:nvSpPr>
        <p:spPr>
          <a:xfrm flipV="1">
            <a:off x="2385180" y="704755"/>
            <a:ext cx="3026098" cy="13938"/>
          </a:xfrm>
          <a:prstGeom prst="line">
            <a:avLst/>
          </a:prstGeom>
          <a:ln w="9525" cap="flat">
            <a:solidFill>
              <a:srgbClr val="9D252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897A012F-D4F7-39A3-2838-DE9D7DB773C6}"/>
              </a:ext>
            </a:extLst>
          </p:cNvPr>
          <p:cNvSpPr/>
          <p:nvPr/>
        </p:nvSpPr>
        <p:spPr>
          <a:xfrm>
            <a:off x="5500688" y="357188"/>
            <a:ext cx="2055812" cy="646111"/>
          </a:xfrm>
          <a:custGeom>
            <a:avLst/>
            <a:gdLst/>
            <a:ahLst/>
            <a:cxnLst/>
            <a:rect l="l" t="t" r="r" b="b"/>
            <a:pathLst>
              <a:path w="2063140" h="686687">
                <a:moveTo>
                  <a:pt x="0" y="0"/>
                </a:moveTo>
                <a:lnTo>
                  <a:pt x="2063140" y="0"/>
                </a:lnTo>
                <a:lnTo>
                  <a:pt x="2063140" y="686686"/>
                </a:lnTo>
                <a:lnTo>
                  <a:pt x="0" y="68668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5D4D85B-06D7-E836-BDF4-38271A2ADBD5}"/>
              </a:ext>
            </a:extLst>
          </p:cNvPr>
          <p:cNvSpPr txBox="1"/>
          <p:nvPr/>
        </p:nvSpPr>
        <p:spPr>
          <a:xfrm>
            <a:off x="806723" y="1384300"/>
            <a:ext cx="6002592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es-ES" sz="1300" dirty="0"/>
          </a:p>
          <a:p>
            <a:pPr algn="just"/>
            <a:r>
              <a:rPr lang="es-ES" sz="1300" b="1" dirty="0"/>
              <a:t>BASE 12ª - Propiedad intelectual</a:t>
            </a:r>
          </a:p>
          <a:p>
            <a:pPr algn="just"/>
            <a:endParaRPr lang="es-ES" sz="1300" dirty="0"/>
          </a:p>
          <a:p>
            <a:pPr algn="just"/>
            <a:r>
              <a:rPr lang="es-ES" sz="1300" dirty="0"/>
              <a:t>El candidato manifiesta y garantiza que el Trabajo que presenta al concurso es original y que es titular de los derechos de propiedad intelectual sobre el mismo, por lo que mantiene indemne a ASEPUC y al ICJCE frente a cualquier reclamación de terceros derivada del incumplimiento de la citada garantía. </a:t>
            </a:r>
          </a:p>
          <a:p>
            <a:pPr algn="just"/>
            <a:endParaRPr lang="es-ES" sz="1300" dirty="0"/>
          </a:p>
          <a:p>
            <a:pPr algn="just"/>
            <a:r>
              <a:rPr lang="es-ES" sz="1300" b="1" dirty="0"/>
              <a:t>BASE 13ª - Régimen fiscal</a:t>
            </a:r>
          </a:p>
          <a:p>
            <a:pPr algn="just"/>
            <a:endParaRPr lang="es-ES" sz="1300" dirty="0"/>
          </a:p>
          <a:p>
            <a:pPr algn="just"/>
            <a:r>
              <a:rPr lang="es-ES" sz="1300" dirty="0"/>
              <a:t>Toda vez que, de conformidad con la normativa del Impuesto sobre la Renta, el premio puede estar sujeto a retención o ingreso a cuenta, los premiados deberán facilitar, a solicitud de ASEPUC o del ICJCE, todos sus datos personales y fiscales que fueren necesarios a tal efecto, así como, en su caso, fotocopia de su DNI, con el fin de que se pueda ingresar la correspondiente retención cuando así proceda conforme a la legislación aplicable.</a:t>
            </a:r>
          </a:p>
        </p:txBody>
      </p:sp>
    </p:spTree>
    <p:extLst>
      <p:ext uri="{BB962C8B-B14F-4D97-AF65-F5344CB8AC3E}">
        <p14:creationId xmlns:p14="http://schemas.microsoft.com/office/powerpoint/2010/main" val="20271933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1061</Words>
  <Application>Microsoft Office PowerPoint</Application>
  <PresentationFormat>Personalizado</PresentationFormat>
  <Paragraphs>97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5" baseType="lpstr">
      <vt:lpstr>Office Theme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Informe encuesta a profesor</dc:title>
  <dc:creator>Pilar</dc:creator>
  <cp:lastModifiedBy>Iñigo Fesser Gross</cp:lastModifiedBy>
  <cp:revision>26</cp:revision>
  <dcterms:created xsi:type="dcterms:W3CDTF">2006-08-16T00:00:00Z</dcterms:created>
  <dcterms:modified xsi:type="dcterms:W3CDTF">2026-01-07T08:56:02Z</dcterms:modified>
  <dc:identifier>DAGX4HP_Wuc</dc:identifier>
</cp:coreProperties>
</file>