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8" r:id="rId2"/>
    <p:sldId id="460" r:id="rId3"/>
    <p:sldId id="461" r:id="rId4"/>
    <p:sldId id="462" r:id="rId5"/>
  </p:sldIdLst>
  <p:sldSz cx="7556500"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3" autoAdjust="0"/>
    <p:restoredTop sz="94555" autoAdjust="0"/>
  </p:normalViewPr>
  <p:slideViewPr>
    <p:cSldViewPr>
      <p:cViewPr>
        <p:scale>
          <a:sx n="100" d="100"/>
          <a:sy n="100" d="100"/>
        </p:scale>
        <p:origin x="1094" y="-9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5E9">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1C3133E-E450-05CC-E47A-B0B53622201F}"/>
              </a:ext>
            </a:extLst>
          </p:cNvPr>
          <p:cNvPicPr>
            <a:picLocks noChangeAspect="1"/>
          </p:cNvPicPr>
          <p:nvPr/>
        </p:nvPicPr>
        <p:blipFill>
          <a:blip r:embed="rId2"/>
          <a:stretch>
            <a:fillRect/>
          </a:stretch>
        </p:blipFill>
        <p:spPr>
          <a:xfrm>
            <a:off x="513814" y="355502"/>
            <a:ext cx="1871366" cy="698505"/>
          </a:xfrm>
          <a:prstGeom prst="rect">
            <a:avLst/>
          </a:prstGeom>
        </p:spPr>
      </p:pic>
      <p:sp>
        <p:nvSpPr>
          <p:cNvPr id="3" name="Freeform 3"/>
          <p:cNvSpPr/>
          <p:nvPr/>
        </p:nvSpPr>
        <p:spPr>
          <a:xfrm rot="756671">
            <a:off x="-3596257" y="4296793"/>
            <a:ext cx="8805960" cy="8805960"/>
          </a:xfrm>
          <a:custGeom>
            <a:avLst/>
            <a:gdLst/>
            <a:ahLst/>
            <a:cxnLst/>
            <a:rect l="l" t="t" r="r" b="b"/>
            <a:pathLst>
              <a:path w="8805960" h="8805960">
                <a:moveTo>
                  <a:pt x="0" y="0"/>
                </a:moveTo>
                <a:lnTo>
                  <a:pt x="8805960" y="0"/>
                </a:lnTo>
                <a:lnTo>
                  <a:pt x="8805960" y="8805960"/>
                </a:lnTo>
                <a:lnTo>
                  <a:pt x="0" y="8805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4" name="AutoShape 4"/>
          <p:cNvSpPr/>
          <p:nvPr/>
        </p:nvSpPr>
        <p:spPr>
          <a:xfrm flipV="1">
            <a:off x="2385180" y="704755"/>
            <a:ext cx="3026098" cy="13938"/>
          </a:xfrm>
          <a:prstGeom prst="line">
            <a:avLst/>
          </a:prstGeom>
          <a:ln w="9525" cap="flat">
            <a:solidFill>
              <a:srgbClr val="9D2525"/>
            </a:solidFill>
            <a:prstDash val="solid"/>
            <a:headEnd type="none" w="sm" len="sm"/>
            <a:tailEnd type="none" w="sm" len="sm"/>
          </a:ln>
        </p:spPr>
        <p:txBody>
          <a:bodyPr/>
          <a:lstStyle/>
          <a:p>
            <a:endParaRPr lang="es-ES"/>
          </a:p>
        </p:txBody>
      </p:sp>
      <p:sp>
        <p:nvSpPr>
          <p:cNvPr id="5" name="Freeform 5"/>
          <p:cNvSpPr/>
          <p:nvPr/>
        </p:nvSpPr>
        <p:spPr>
          <a:xfrm>
            <a:off x="5411278" y="357188"/>
            <a:ext cx="2145222" cy="646112"/>
          </a:xfrm>
          <a:custGeom>
            <a:avLst/>
            <a:gdLst/>
            <a:ahLst/>
            <a:cxnLst/>
            <a:rect l="l" t="t" r="r" b="b"/>
            <a:pathLst>
              <a:path w="2063140" h="686687">
                <a:moveTo>
                  <a:pt x="0" y="0"/>
                </a:moveTo>
                <a:lnTo>
                  <a:pt x="2063140" y="0"/>
                </a:lnTo>
                <a:lnTo>
                  <a:pt x="2063140" y="686686"/>
                </a:lnTo>
                <a:lnTo>
                  <a:pt x="0" y="686686"/>
                </a:lnTo>
                <a:lnTo>
                  <a:pt x="0" y="0"/>
                </a:lnTo>
                <a:close/>
              </a:path>
            </a:pathLst>
          </a:custGeom>
          <a:blipFill>
            <a:blip r:embed="rId5"/>
            <a:stretch>
              <a:fillRect/>
            </a:stretch>
          </a:blipFill>
        </p:spPr>
        <p:txBody>
          <a:bodyPr/>
          <a:lstStyle/>
          <a:p>
            <a:endParaRPr lang="es-ES"/>
          </a:p>
        </p:txBody>
      </p:sp>
      <p:sp>
        <p:nvSpPr>
          <p:cNvPr id="6" name="CuadroTexto 5">
            <a:extLst>
              <a:ext uri="{FF2B5EF4-FFF2-40B4-BE49-F238E27FC236}">
                <a16:creationId xmlns:a16="http://schemas.microsoft.com/office/drawing/2014/main" id="{D4CF5EA5-2DA9-8A51-1623-1FE0B7F3DE97}"/>
              </a:ext>
            </a:extLst>
          </p:cNvPr>
          <p:cNvSpPr txBox="1"/>
          <p:nvPr/>
        </p:nvSpPr>
        <p:spPr>
          <a:xfrm>
            <a:off x="882650" y="1245577"/>
            <a:ext cx="6002592" cy="8679299"/>
          </a:xfrm>
          <a:prstGeom prst="rect">
            <a:avLst/>
          </a:prstGeom>
          <a:noFill/>
        </p:spPr>
        <p:txBody>
          <a:bodyPr wrap="square">
            <a:spAutoFit/>
          </a:bodyPr>
          <a:lstStyle/>
          <a:p>
            <a:pPr algn="ctr"/>
            <a:endParaRPr lang="es-ES" b="1" dirty="0"/>
          </a:p>
          <a:p>
            <a:pPr algn="ctr"/>
            <a:r>
              <a:rPr lang="es-ES" b="1" dirty="0"/>
              <a:t>CONVOCATORIA DE AYUDAS DE INVESTIGACIÓN PARA INVESTIGADORES NOVELES EN CONTABILIDAD Y AUDITORÍA 2025 ASEPUC-ICJCE</a:t>
            </a:r>
          </a:p>
          <a:p>
            <a:pPr algn="ctr"/>
            <a:endParaRPr lang="es-ES" b="1" dirty="0"/>
          </a:p>
          <a:p>
            <a:pPr algn="just"/>
            <a:r>
              <a:rPr lang="es-ES" sz="1300" dirty="0"/>
              <a:t>La Asociación Española de Profesores Universitarios de Contabilidad (ASEPUC) junto con el Instituto de Censores Jurados de Cuentas de España convocan tres ayudas de investigación con el objetivo de fomentar la realización de trabajos de revisión de la literatura en el área de la Contabilidad y Auditoría. Estas ayudas están dirigidas a investigadores noveles que desean contribuir al avance del conocimiento en este campo mediante la producción de revisiones exhaustivas del estado del arte en líneas específicas de investigación contable.</a:t>
            </a:r>
          </a:p>
          <a:p>
            <a:pPr algn="just"/>
            <a:endParaRPr lang="es-ES" sz="1300" dirty="0"/>
          </a:p>
          <a:p>
            <a:pPr algn="just"/>
            <a:r>
              <a:rPr lang="es-ES" sz="1300" b="1" dirty="0"/>
              <a:t>Objeto y Finalidad</a:t>
            </a:r>
          </a:p>
          <a:p>
            <a:pPr algn="just"/>
            <a:endParaRPr lang="es-ES" sz="1300" dirty="0"/>
          </a:p>
          <a:p>
            <a:pPr algn="just"/>
            <a:r>
              <a:rPr lang="es-ES" sz="1300" dirty="0"/>
              <a:t>Estas ayudas están destinadas a apoyar a investigadores noveles, definidos como aquellos en proceso de realización de su tesis doctoral o que la han defendido en los últimos 10 años. El objetivo es fomentar la elaboración de trabajos que presenten un análisis crítico, profundo y actualizado del estado del arte en líneas específicas de la Contabilidad, proporcionando así un recurso valioso para la comunidad académica y profesional.</a:t>
            </a:r>
          </a:p>
          <a:p>
            <a:pPr algn="just"/>
            <a:endParaRPr lang="es-ES" sz="1300" dirty="0"/>
          </a:p>
          <a:p>
            <a:pPr algn="just"/>
            <a:r>
              <a:rPr lang="es-ES" sz="1300" b="1" dirty="0"/>
              <a:t>BASES</a:t>
            </a:r>
          </a:p>
          <a:p>
            <a:pPr algn="just"/>
            <a:endParaRPr lang="es-ES" sz="1300" dirty="0"/>
          </a:p>
          <a:p>
            <a:pPr algn="just"/>
            <a:r>
              <a:rPr lang="es-ES" sz="1300" b="1" dirty="0"/>
              <a:t>BASE 1ª - Dotación Económica</a:t>
            </a:r>
          </a:p>
          <a:p>
            <a:pPr algn="just"/>
            <a:endParaRPr lang="es-ES" sz="1300" dirty="0"/>
          </a:p>
          <a:p>
            <a:pPr algn="just"/>
            <a:r>
              <a:rPr lang="es-ES" sz="1300" dirty="0"/>
              <a:t>Cada una de las tres ayudas concedidas tendrá una dotación económica de 850 euros. </a:t>
            </a:r>
          </a:p>
          <a:p>
            <a:pPr algn="just"/>
            <a:endParaRPr lang="es-ES" sz="1300" dirty="0"/>
          </a:p>
          <a:p>
            <a:pPr algn="just"/>
            <a:r>
              <a:rPr lang="es-ES" sz="1300" b="1" dirty="0"/>
              <a:t>BASE 2ª - Requisitos de Participación</a:t>
            </a:r>
          </a:p>
          <a:p>
            <a:pPr algn="just"/>
            <a:endParaRPr lang="es-ES" sz="1300" dirty="0"/>
          </a:p>
          <a:p>
            <a:pPr marL="285750" indent="-285750" algn="just">
              <a:buFont typeface="Arial" panose="020B0604020202020204" pitchFamily="34" charset="0"/>
              <a:buChar char="•"/>
            </a:pPr>
            <a:r>
              <a:rPr lang="es-ES" sz="1300" b="1" dirty="0"/>
              <a:t>Investigador Coordinador</a:t>
            </a:r>
            <a:r>
              <a:rPr lang="es-ES" sz="1300" dirty="0"/>
              <a:t>: Debe ser un investigador novel en proceso de realización de su tesis doctoral o que la haya defendido en los últimos 10 años. El investigador coordinador tendrá que ser socio de ASEPUC en el momento de presentar la solicitud.</a:t>
            </a:r>
          </a:p>
          <a:p>
            <a:pPr algn="just"/>
            <a:endParaRPr lang="es-ES" sz="1300" dirty="0"/>
          </a:p>
          <a:p>
            <a:pPr marL="285750" indent="-285750" algn="just">
              <a:buFont typeface="Arial" panose="020B0604020202020204" pitchFamily="34" charset="0"/>
              <a:buChar char="•"/>
            </a:pPr>
            <a:r>
              <a:rPr lang="es-ES" sz="1300" b="1" dirty="0"/>
              <a:t>Equipo de Investigación</a:t>
            </a:r>
            <a:r>
              <a:rPr lang="es-ES" sz="1300" dirty="0"/>
              <a:t>: El equipo tendrá como máximo tres miembros, incluyendo al coordinador. Todos los miembros del equipo deben ser socios de ASEPUC en el momento de presentar la solicitud.</a:t>
            </a:r>
          </a:p>
          <a:p>
            <a:pPr algn="just"/>
            <a:endParaRPr lang="es-ES" sz="1300" dirty="0"/>
          </a:p>
          <a:p>
            <a:pPr marL="285750" indent="-285750" algn="just">
              <a:buFont typeface="Arial" panose="020B0604020202020204" pitchFamily="34" charset="0"/>
              <a:buChar char="•"/>
            </a:pPr>
            <a:r>
              <a:rPr lang="es-ES" sz="1300" b="1" dirty="0"/>
              <a:t>Idioma</a:t>
            </a:r>
            <a:r>
              <a:rPr lang="es-ES" sz="1300" dirty="0"/>
              <a:t>: Las propuestas y los trabajos finales podrán ser presentados en español o en inglés.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5E9">
                <a:alpha val="100000"/>
              </a:srgbClr>
            </a:gs>
            <a:gs pos="100000">
              <a:srgbClr val="FFFFFF">
                <a:alpha val="100000"/>
              </a:srgbClr>
            </a:gs>
          </a:gsLst>
          <a:lin ang="0"/>
        </a:gradFill>
        <a:effectLst/>
      </p:bgPr>
    </p:bg>
    <p:spTree>
      <p:nvGrpSpPr>
        <p:cNvPr id="1" name="">
          <a:extLst>
            <a:ext uri="{FF2B5EF4-FFF2-40B4-BE49-F238E27FC236}">
              <a16:creationId xmlns:a16="http://schemas.microsoft.com/office/drawing/2014/main" id="{E9ADBC47-621C-0180-6D67-39B781D8CA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60047916-7333-6909-09A7-81AF0CC400AC}"/>
              </a:ext>
            </a:extLst>
          </p:cNvPr>
          <p:cNvSpPr/>
          <p:nvPr/>
        </p:nvSpPr>
        <p:spPr>
          <a:xfrm rot="756671">
            <a:off x="-3596257" y="4296793"/>
            <a:ext cx="8805960" cy="8805960"/>
          </a:xfrm>
          <a:custGeom>
            <a:avLst/>
            <a:gdLst/>
            <a:ahLst/>
            <a:cxnLst/>
            <a:rect l="l" t="t" r="r" b="b"/>
            <a:pathLst>
              <a:path w="8805960" h="8805960">
                <a:moveTo>
                  <a:pt x="0" y="0"/>
                </a:moveTo>
                <a:lnTo>
                  <a:pt x="8805960" y="0"/>
                </a:lnTo>
                <a:lnTo>
                  <a:pt x="8805960" y="8805960"/>
                </a:lnTo>
                <a:lnTo>
                  <a:pt x="0" y="88059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ES"/>
          </a:p>
        </p:txBody>
      </p:sp>
      <p:sp>
        <p:nvSpPr>
          <p:cNvPr id="4" name="AutoShape 4">
            <a:extLst>
              <a:ext uri="{FF2B5EF4-FFF2-40B4-BE49-F238E27FC236}">
                <a16:creationId xmlns:a16="http://schemas.microsoft.com/office/drawing/2014/main" id="{49B071E1-24C3-6D87-EC99-FA6CA4A39016}"/>
              </a:ext>
            </a:extLst>
          </p:cNvPr>
          <p:cNvSpPr/>
          <p:nvPr/>
        </p:nvSpPr>
        <p:spPr>
          <a:xfrm flipV="1">
            <a:off x="2385180" y="704755"/>
            <a:ext cx="3026098" cy="13938"/>
          </a:xfrm>
          <a:prstGeom prst="line">
            <a:avLst/>
          </a:prstGeom>
          <a:ln w="9525" cap="flat">
            <a:solidFill>
              <a:srgbClr val="9D2525"/>
            </a:solidFill>
            <a:prstDash val="solid"/>
            <a:headEnd type="none" w="sm" len="sm"/>
            <a:tailEnd type="none" w="sm" len="sm"/>
          </a:ln>
        </p:spPr>
        <p:txBody>
          <a:bodyPr/>
          <a:lstStyle/>
          <a:p>
            <a:endParaRPr lang="es-ES"/>
          </a:p>
        </p:txBody>
      </p:sp>
      <p:sp>
        <p:nvSpPr>
          <p:cNvPr id="5" name="Freeform 5">
            <a:extLst>
              <a:ext uri="{FF2B5EF4-FFF2-40B4-BE49-F238E27FC236}">
                <a16:creationId xmlns:a16="http://schemas.microsoft.com/office/drawing/2014/main" id="{F9445D4E-15AC-4AF1-42F9-A4D48375A1D1}"/>
              </a:ext>
            </a:extLst>
          </p:cNvPr>
          <p:cNvSpPr/>
          <p:nvPr/>
        </p:nvSpPr>
        <p:spPr>
          <a:xfrm>
            <a:off x="5500688" y="357188"/>
            <a:ext cx="2055812" cy="646111"/>
          </a:xfrm>
          <a:custGeom>
            <a:avLst/>
            <a:gdLst/>
            <a:ahLst/>
            <a:cxnLst/>
            <a:rect l="l" t="t" r="r" b="b"/>
            <a:pathLst>
              <a:path w="2063140" h="686687">
                <a:moveTo>
                  <a:pt x="0" y="0"/>
                </a:moveTo>
                <a:lnTo>
                  <a:pt x="2063140" y="0"/>
                </a:lnTo>
                <a:lnTo>
                  <a:pt x="2063140" y="686686"/>
                </a:lnTo>
                <a:lnTo>
                  <a:pt x="0" y="686686"/>
                </a:lnTo>
                <a:lnTo>
                  <a:pt x="0" y="0"/>
                </a:lnTo>
                <a:close/>
              </a:path>
            </a:pathLst>
          </a:custGeom>
          <a:blipFill>
            <a:blip r:embed="rId4"/>
            <a:stretch>
              <a:fillRect/>
            </a:stretch>
          </a:blipFill>
        </p:spPr>
        <p:txBody>
          <a:bodyPr/>
          <a:lstStyle/>
          <a:p>
            <a:endParaRPr lang="es-ES"/>
          </a:p>
        </p:txBody>
      </p:sp>
      <p:sp>
        <p:nvSpPr>
          <p:cNvPr id="6" name="CuadroTexto 5">
            <a:extLst>
              <a:ext uri="{FF2B5EF4-FFF2-40B4-BE49-F238E27FC236}">
                <a16:creationId xmlns:a16="http://schemas.microsoft.com/office/drawing/2014/main" id="{107463E8-7FC5-444D-0154-B3D190C70CDE}"/>
              </a:ext>
            </a:extLst>
          </p:cNvPr>
          <p:cNvSpPr txBox="1"/>
          <p:nvPr/>
        </p:nvSpPr>
        <p:spPr>
          <a:xfrm>
            <a:off x="776954" y="1536700"/>
            <a:ext cx="6002592" cy="8694688"/>
          </a:xfrm>
          <a:prstGeom prst="rect">
            <a:avLst/>
          </a:prstGeom>
          <a:noFill/>
        </p:spPr>
        <p:txBody>
          <a:bodyPr wrap="square">
            <a:spAutoFit/>
          </a:bodyPr>
          <a:lstStyle/>
          <a:p>
            <a:pPr algn="just"/>
            <a:r>
              <a:rPr lang="es-ES" sz="1300" b="1" dirty="0"/>
              <a:t>BASE 3ª - Documentación a Presentar</a:t>
            </a:r>
          </a:p>
          <a:p>
            <a:pPr algn="just"/>
            <a:endParaRPr lang="es-ES" sz="1300" dirty="0"/>
          </a:p>
          <a:p>
            <a:pPr algn="just"/>
            <a:r>
              <a:rPr lang="es-ES" sz="1300" dirty="0"/>
              <a:t>Los solicitantes deberán enviar la siguiente documentación:</a:t>
            </a:r>
          </a:p>
          <a:p>
            <a:pPr algn="just"/>
            <a:endParaRPr lang="es-ES" sz="1300" dirty="0"/>
          </a:p>
          <a:p>
            <a:pPr marL="285750" indent="-285750" algn="just">
              <a:buFont typeface="Arial" panose="020B0604020202020204" pitchFamily="34" charset="0"/>
              <a:buChar char="•"/>
            </a:pPr>
            <a:r>
              <a:rPr lang="es-ES" sz="1300" b="1" dirty="0"/>
              <a:t>Propuesta de Investigación</a:t>
            </a:r>
            <a:r>
              <a:rPr lang="es-ES" sz="1300" dirty="0"/>
              <a:t>: Documento de un máximo de 5 páginas que describa el objetivo, justificación, metodología, y resultados esperados del trabajo de revisión.</a:t>
            </a:r>
          </a:p>
          <a:p>
            <a:pPr algn="just"/>
            <a:endParaRPr lang="es-ES" sz="1300" dirty="0"/>
          </a:p>
          <a:p>
            <a:pPr marL="285750" indent="-285750" algn="just">
              <a:buFont typeface="Arial" panose="020B0604020202020204" pitchFamily="34" charset="0"/>
              <a:buChar char="•"/>
            </a:pPr>
            <a:r>
              <a:rPr lang="es-ES" sz="1300" b="1" dirty="0"/>
              <a:t>Currículum Vitae del Coordinador en formato CVA</a:t>
            </a:r>
            <a:r>
              <a:rPr lang="es-ES" sz="1300" dirty="0"/>
              <a:t>.</a:t>
            </a:r>
          </a:p>
          <a:p>
            <a:pPr marL="285750" indent="-285750" algn="just">
              <a:buFont typeface="Arial" panose="020B0604020202020204" pitchFamily="34" charset="0"/>
              <a:buChar char="•"/>
            </a:pPr>
            <a:endParaRPr lang="es-ES" sz="1300" b="1" dirty="0"/>
          </a:p>
          <a:p>
            <a:pPr marL="285750" indent="-285750" algn="just">
              <a:buFont typeface="Arial" panose="020B0604020202020204" pitchFamily="34" charset="0"/>
              <a:buChar char="•"/>
            </a:pPr>
            <a:r>
              <a:rPr lang="es-ES" sz="1300" b="1" dirty="0"/>
              <a:t>Currículum Vitae Abreviado del Equipo de Investigación</a:t>
            </a:r>
            <a:r>
              <a:rPr lang="es-ES" sz="1300" dirty="0"/>
              <a:t>: Resumido, destacando la experiencia en la línea de investigación propuesta.</a:t>
            </a:r>
          </a:p>
          <a:p>
            <a:pPr algn="just"/>
            <a:endParaRPr lang="es-ES" sz="1300" dirty="0"/>
          </a:p>
          <a:p>
            <a:pPr algn="just"/>
            <a:r>
              <a:rPr lang="es-ES" sz="1300" b="1" dirty="0"/>
              <a:t>BASE 4ª - Criterios de Valoración</a:t>
            </a:r>
          </a:p>
          <a:p>
            <a:pPr algn="just"/>
            <a:endParaRPr lang="es-ES" sz="1300" b="1" dirty="0"/>
          </a:p>
          <a:p>
            <a:pPr algn="just"/>
            <a:r>
              <a:rPr lang="es-ES" sz="1300" dirty="0"/>
              <a:t>Las propuestas serán evaluadas en base a los siguientes criterios:</a:t>
            </a:r>
          </a:p>
          <a:p>
            <a:pPr algn="just"/>
            <a:endParaRPr lang="es-ES" sz="1300" dirty="0"/>
          </a:p>
          <a:p>
            <a:pPr marL="285750" indent="-285750" algn="just">
              <a:buFont typeface="Arial" panose="020B0604020202020204" pitchFamily="34" charset="0"/>
              <a:buChar char="•"/>
            </a:pPr>
            <a:r>
              <a:rPr lang="es-ES" sz="1300" b="1" dirty="0"/>
              <a:t>Calidad de la Propuesta (70%)</a:t>
            </a:r>
            <a:r>
              <a:rPr lang="es-ES" sz="1300" dirty="0"/>
              <a:t>: Claridad, relevancia y originalidad del planteamiento.</a:t>
            </a:r>
          </a:p>
          <a:p>
            <a:pPr algn="just"/>
            <a:endParaRPr lang="es-ES" sz="1300" dirty="0"/>
          </a:p>
          <a:p>
            <a:pPr marL="285750" indent="-285750" algn="just">
              <a:buFont typeface="Arial" panose="020B0604020202020204" pitchFamily="34" charset="0"/>
              <a:buChar char="•"/>
            </a:pPr>
            <a:r>
              <a:rPr lang="es-ES" sz="1300" b="1" dirty="0"/>
              <a:t>Currículum Vitae del IP (20%) y del equipo (10%)</a:t>
            </a:r>
            <a:r>
              <a:rPr lang="es-ES" sz="1300" dirty="0"/>
              <a:t>: Formación académica y experiencia previa de los miembros del equipo en la línea de investigación propuesta.</a:t>
            </a:r>
          </a:p>
          <a:p>
            <a:pPr algn="just"/>
            <a:endParaRPr lang="es-ES" sz="1300" dirty="0"/>
          </a:p>
          <a:p>
            <a:pPr algn="just"/>
            <a:r>
              <a:rPr lang="es-ES" sz="1300" b="1" dirty="0"/>
              <a:t>BASE 5ª - Comisión de Evaluación</a:t>
            </a:r>
          </a:p>
          <a:p>
            <a:pPr algn="just"/>
            <a:endParaRPr lang="es-ES" sz="1300" b="1" dirty="0"/>
          </a:p>
          <a:p>
            <a:pPr algn="just"/>
            <a:r>
              <a:rPr lang="es-ES" sz="1300" dirty="0"/>
              <a:t>La Comisión Evaluadora estará compuesta por:</a:t>
            </a:r>
          </a:p>
          <a:p>
            <a:pPr marL="285750" indent="-285750" algn="just">
              <a:buFont typeface="Arial" panose="020B0604020202020204" pitchFamily="34" charset="0"/>
              <a:buChar char="•"/>
            </a:pPr>
            <a:r>
              <a:rPr lang="es-ES" sz="1300" dirty="0"/>
              <a:t>Un representante de la junta directiva de ASEPUC</a:t>
            </a:r>
          </a:p>
          <a:p>
            <a:pPr marL="285750" indent="-285750" algn="just">
              <a:buFont typeface="Arial" panose="020B0604020202020204" pitchFamily="34" charset="0"/>
              <a:buChar char="•"/>
            </a:pPr>
            <a:r>
              <a:rPr lang="es-ES" sz="1300" dirty="0"/>
              <a:t>Dos expertos designados entre los coordinadores de las redes temáticas de ASEPUC</a:t>
            </a:r>
          </a:p>
          <a:p>
            <a:pPr marL="285750" indent="-285750" algn="just">
              <a:buFont typeface="Arial" panose="020B0604020202020204" pitchFamily="34" charset="0"/>
              <a:buChar char="•"/>
            </a:pPr>
            <a:r>
              <a:rPr lang="es-ES" sz="1300" dirty="0"/>
              <a:t>Un representante del ICJCE</a:t>
            </a:r>
          </a:p>
          <a:p>
            <a:pPr marL="285750" indent="-285750" algn="just">
              <a:buFont typeface="Arial" panose="020B0604020202020204" pitchFamily="34" charset="0"/>
              <a:buChar char="•"/>
            </a:pPr>
            <a:r>
              <a:rPr lang="es-ES" sz="1300" dirty="0"/>
              <a:t>El director de la Revista RC-SAR</a:t>
            </a:r>
          </a:p>
          <a:p>
            <a:pPr marL="285750" indent="-285750" algn="just">
              <a:buFont typeface="Arial" panose="020B0604020202020204" pitchFamily="34" charset="0"/>
              <a:buChar char="•"/>
            </a:pPr>
            <a:r>
              <a:rPr lang="es-ES" sz="1300" dirty="0"/>
              <a:t>La secretaria de ASEPUC, con voz, pero sin voto.</a:t>
            </a:r>
          </a:p>
          <a:p>
            <a:pPr algn="just"/>
            <a:endParaRPr lang="es-ES" sz="1300" dirty="0"/>
          </a:p>
          <a:p>
            <a:pPr algn="just"/>
            <a:r>
              <a:rPr lang="es-ES" sz="1300" dirty="0"/>
              <a:t>La decisión de la comisión será definitiva e inapelable. Los premios pueden ser declarados desiertos.</a:t>
            </a:r>
          </a:p>
          <a:p>
            <a:pPr algn="just"/>
            <a:endParaRPr lang="es-ES" sz="1300" dirty="0"/>
          </a:p>
          <a:p>
            <a:pPr algn="just"/>
            <a:r>
              <a:rPr lang="es-ES" sz="1300" dirty="0"/>
              <a:t>El Jurado podrá requerir asesoramiento de especialistas reconocidos en los temas a evaluar. </a:t>
            </a:r>
          </a:p>
          <a:p>
            <a:pPr algn="just"/>
            <a:endParaRPr lang="es-ES" sz="1300" dirty="0"/>
          </a:p>
          <a:p>
            <a:pPr algn="just"/>
            <a:r>
              <a:rPr lang="es-ES" sz="1300" dirty="0"/>
              <a:t>ASEPUC publicará el listado de candidatos en un plazo de 5 días hábiles desde la finalización del plazo de presentación de la documentación.</a:t>
            </a:r>
          </a:p>
          <a:p>
            <a:pPr algn="just"/>
            <a:endParaRPr lang="es-ES" sz="1300" dirty="0"/>
          </a:p>
        </p:txBody>
      </p:sp>
      <p:pic>
        <p:nvPicPr>
          <p:cNvPr id="2" name="Imagen 1">
            <a:extLst>
              <a:ext uri="{FF2B5EF4-FFF2-40B4-BE49-F238E27FC236}">
                <a16:creationId xmlns:a16="http://schemas.microsoft.com/office/drawing/2014/main" id="{4F24F4CB-C60A-5A48-CCDB-FBE5B69DFFB3}"/>
              </a:ext>
            </a:extLst>
          </p:cNvPr>
          <p:cNvPicPr>
            <a:picLocks noChangeAspect="1"/>
          </p:cNvPicPr>
          <p:nvPr/>
        </p:nvPicPr>
        <p:blipFill>
          <a:blip r:embed="rId5"/>
          <a:stretch>
            <a:fillRect/>
          </a:stretch>
        </p:blipFill>
        <p:spPr>
          <a:xfrm>
            <a:off x="513546" y="354204"/>
            <a:ext cx="1871634" cy="701101"/>
          </a:xfrm>
          <a:prstGeom prst="rect">
            <a:avLst/>
          </a:prstGeom>
        </p:spPr>
      </p:pic>
    </p:spTree>
    <p:extLst>
      <p:ext uri="{BB962C8B-B14F-4D97-AF65-F5344CB8AC3E}">
        <p14:creationId xmlns:p14="http://schemas.microsoft.com/office/powerpoint/2010/main" val="2026532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5E9">
                <a:alpha val="100000"/>
              </a:srgbClr>
            </a:gs>
            <a:gs pos="100000">
              <a:srgbClr val="FFFFFF">
                <a:alpha val="100000"/>
              </a:srgbClr>
            </a:gs>
          </a:gsLst>
          <a:lin ang="0"/>
        </a:gradFill>
        <a:effectLst/>
      </p:bgPr>
    </p:bg>
    <p:spTree>
      <p:nvGrpSpPr>
        <p:cNvPr id="1" name="">
          <a:extLst>
            <a:ext uri="{FF2B5EF4-FFF2-40B4-BE49-F238E27FC236}">
              <a16:creationId xmlns:a16="http://schemas.microsoft.com/office/drawing/2014/main" id="{4E3418DD-C875-BFF5-1B1D-620F067837EB}"/>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58AF3A47-CBAE-9CBE-1404-7B77B7022EBA}"/>
              </a:ext>
            </a:extLst>
          </p:cNvPr>
          <p:cNvPicPr>
            <a:picLocks noChangeAspect="1"/>
          </p:cNvPicPr>
          <p:nvPr/>
        </p:nvPicPr>
        <p:blipFill>
          <a:blip r:embed="rId2"/>
          <a:stretch>
            <a:fillRect/>
          </a:stretch>
        </p:blipFill>
        <p:spPr>
          <a:xfrm>
            <a:off x="513546" y="388495"/>
            <a:ext cx="1871634" cy="701101"/>
          </a:xfrm>
          <a:prstGeom prst="rect">
            <a:avLst/>
          </a:prstGeom>
        </p:spPr>
      </p:pic>
      <p:sp>
        <p:nvSpPr>
          <p:cNvPr id="3" name="Freeform 3">
            <a:extLst>
              <a:ext uri="{FF2B5EF4-FFF2-40B4-BE49-F238E27FC236}">
                <a16:creationId xmlns:a16="http://schemas.microsoft.com/office/drawing/2014/main" id="{12E825D2-78CD-7749-6497-11797FDDA75B}"/>
              </a:ext>
            </a:extLst>
          </p:cNvPr>
          <p:cNvSpPr/>
          <p:nvPr/>
        </p:nvSpPr>
        <p:spPr>
          <a:xfrm rot="756671">
            <a:off x="-3596257" y="4296793"/>
            <a:ext cx="8805960" cy="8805960"/>
          </a:xfrm>
          <a:custGeom>
            <a:avLst/>
            <a:gdLst/>
            <a:ahLst/>
            <a:cxnLst/>
            <a:rect l="l" t="t" r="r" b="b"/>
            <a:pathLst>
              <a:path w="8805960" h="8805960">
                <a:moveTo>
                  <a:pt x="0" y="0"/>
                </a:moveTo>
                <a:lnTo>
                  <a:pt x="8805960" y="0"/>
                </a:lnTo>
                <a:lnTo>
                  <a:pt x="8805960" y="8805960"/>
                </a:lnTo>
                <a:lnTo>
                  <a:pt x="0" y="8805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4" name="AutoShape 4">
            <a:extLst>
              <a:ext uri="{FF2B5EF4-FFF2-40B4-BE49-F238E27FC236}">
                <a16:creationId xmlns:a16="http://schemas.microsoft.com/office/drawing/2014/main" id="{6C43C46A-C558-F86D-5814-A8087A4EFE2D}"/>
              </a:ext>
            </a:extLst>
          </p:cNvPr>
          <p:cNvSpPr/>
          <p:nvPr/>
        </p:nvSpPr>
        <p:spPr>
          <a:xfrm flipV="1">
            <a:off x="2385180" y="704755"/>
            <a:ext cx="3026098" cy="13938"/>
          </a:xfrm>
          <a:prstGeom prst="line">
            <a:avLst/>
          </a:prstGeom>
          <a:ln w="9525" cap="flat">
            <a:solidFill>
              <a:srgbClr val="9D2525"/>
            </a:solidFill>
            <a:prstDash val="solid"/>
            <a:headEnd type="none" w="sm" len="sm"/>
            <a:tailEnd type="none" w="sm" len="sm"/>
          </a:ln>
        </p:spPr>
        <p:txBody>
          <a:bodyPr/>
          <a:lstStyle/>
          <a:p>
            <a:endParaRPr lang="es-ES"/>
          </a:p>
        </p:txBody>
      </p:sp>
      <p:sp>
        <p:nvSpPr>
          <p:cNvPr id="5" name="Freeform 5">
            <a:extLst>
              <a:ext uri="{FF2B5EF4-FFF2-40B4-BE49-F238E27FC236}">
                <a16:creationId xmlns:a16="http://schemas.microsoft.com/office/drawing/2014/main" id="{2454D9E0-F6B9-C99F-742C-67B674C48E3B}"/>
              </a:ext>
            </a:extLst>
          </p:cNvPr>
          <p:cNvSpPr/>
          <p:nvPr/>
        </p:nvSpPr>
        <p:spPr>
          <a:xfrm>
            <a:off x="5500688" y="357188"/>
            <a:ext cx="2055812" cy="646111"/>
          </a:xfrm>
          <a:custGeom>
            <a:avLst/>
            <a:gdLst/>
            <a:ahLst/>
            <a:cxnLst/>
            <a:rect l="l" t="t" r="r" b="b"/>
            <a:pathLst>
              <a:path w="2063140" h="686687">
                <a:moveTo>
                  <a:pt x="0" y="0"/>
                </a:moveTo>
                <a:lnTo>
                  <a:pt x="2063140" y="0"/>
                </a:lnTo>
                <a:lnTo>
                  <a:pt x="2063140" y="686686"/>
                </a:lnTo>
                <a:lnTo>
                  <a:pt x="0" y="686686"/>
                </a:lnTo>
                <a:lnTo>
                  <a:pt x="0" y="0"/>
                </a:lnTo>
                <a:close/>
              </a:path>
            </a:pathLst>
          </a:custGeom>
          <a:blipFill>
            <a:blip r:embed="rId5"/>
            <a:stretch>
              <a:fillRect/>
            </a:stretch>
          </a:blipFill>
        </p:spPr>
        <p:txBody>
          <a:bodyPr/>
          <a:lstStyle/>
          <a:p>
            <a:endParaRPr lang="es-ES"/>
          </a:p>
        </p:txBody>
      </p:sp>
      <p:sp>
        <p:nvSpPr>
          <p:cNvPr id="6" name="CuadroTexto 5">
            <a:extLst>
              <a:ext uri="{FF2B5EF4-FFF2-40B4-BE49-F238E27FC236}">
                <a16:creationId xmlns:a16="http://schemas.microsoft.com/office/drawing/2014/main" id="{F45F6763-B089-7D78-72A7-9A3FC2F86442}"/>
              </a:ext>
            </a:extLst>
          </p:cNvPr>
          <p:cNvSpPr txBox="1"/>
          <p:nvPr/>
        </p:nvSpPr>
        <p:spPr>
          <a:xfrm>
            <a:off x="896933" y="1319559"/>
            <a:ext cx="6002592" cy="8740854"/>
          </a:xfrm>
          <a:prstGeom prst="rect">
            <a:avLst/>
          </a:prstGeom>
          <a:noFill/>
        </p:spPr>
        <p:txBody>
          <a:bodyPr wrap="square">
            <a:spAutoFit/>
          </a:bodyPr>
          <a:lstStyle/>
          <a:p>
            <a:pPr algn="just"/>
            <a:r>
              <a:rPr lang="es-ES" sz="1300" b="1" dirty="0"/>
              <a:t>BASE 6ª - Proceso de Presentación</a:t>
            </a:r>
          </a:p>
          <a:p>
            <a:pPr algn="just"/>
            <a:endParaRPr lang="es-ES" sz="1300" dirty="0"/>
          </a:p>
          <a:p>
            <a:pPr algn="just"/>
            <a:r>
              <a:rPr lang="es-ES" sz="1300" dirty="0"/>
              <a:t>Las solicitudes deberán enviarse por correo electrónico a asepuc@asepuc.org antes de </a:t>
            </a:r>
            <a:r>
              <a:rPr lang="es-ES" sz="1400" b="1" dirty="0"/>
              <a:t>15 de febrero de 2026</a:t>
            </a:r>
            <a:r>
              <a:rPr lang="es-ES" sz="1300" dirty="0"/>
              <a:t>. </a:t>
            </a:r>
          </a:p>
          <a:p>
            <a:pPr algn="just"/>
            <a:endParaRPr lang="es-ES" sz="1300" b="1" dirty="0"/>
          </a:p>
          <a:p>
            <a:pPr algn="just"/>
            <a:r>
              <a:rPr lang="es-ES" sz="1300" b="1" dirty="0"/>
              <a:t>BASE 7ª - Publicación de Resultados</a:t>
            </a:r>
          </a:p>
          <a:p>
            <a:pPr algn="just"/>
            <a:endParaRPr lang="es-ES" sz="1300" dirty="0"/>
          </a:p>
          <a:p>
            <a:pPr algn="just"/>
            <a:r>
              <a:rPr lang="es-ES" sz="1300" dirty="0"/>
              <a:t>La decisión de esta Comisión se hará pública en un plazo máximo de 2 meses desde la fecha de entrega de los proyectos de investigación por parte de los solicitantes.</a:t>
            </a:r>
          </a:p>
          <a:p>
            <a:pPr algn="just"/>
            <a:endParaRPr lang="es-ES" sz="1300" dirty="0"/>
          </a:p>
          <a:p>
            <a:pPr algn="just"/>
            <a:r>
              <a:rPr lang="es-ES" sz="1300" dirty="0"/>
              <a:t>Los resultados de la convocatoria serán publicados en la página web de ASEPUC y comunicados directamente a los coordinadores de los proyectos seleccionados.</a:t>
            </a:r>
          </a:p>
          <a:p>
            <a:pPr algn="just"/>
            <a:endParaRPr lang="es-ES" sz="1300" dirty="0"/>
          </a:p>
          <a:p>
            <a:pPr algn="just"/>
            <a:r>
              <a:rPr lang="es-ES" sz="1300" b="1" dirty="0"/>
              <a:t>BASE 8ª - Aceptación de las Bases</a:t>
            </a:r>
          </a:p>
          <a:p>
            <a:pPr algn="just"/>
            <a:endParaRPr lang="es-ES" sz="1300" dirty="0"/>
          </a:p>
          <a:p>
            <a:pPr algn="just"/>
            <a:r>
              <a:rPr lang="es-ES" sz="1300" dirty="0"/>
              <a:t>La participación en esta convocatoria implica la aceptación íntegra de sus bases y de la decisión de la Comisión Evaluadora.</a:t>
            </a:r>
          </a:p>
          <a:p>
            <a:pPr algn="just"/>
            <a:endParaRPr lang="es-ES" sz="1300" dirty="0"/>
          </a:p>
          <a:p>
            <a:pPr algn="just"/>
            <a:r>
              <a:rPr lang="es-ES" sz="1300" b="1" dirty="0"/>
              <a:t>BASE 9ª - Plazo de Presentación de los Trabajos Finales</a:t>
            </a:r>
          </a:p>
          <a:p>
            <a:pPr algn="just"/>
            <a:endParaRPr lang="es-ES" sz="1300" dirty="0"/>
          </a:p>
          <a:p>
            <a:pPr algn="just"/>
            <a:r>
              <a:rPr lang="es-ES" sz="1300" dirty="0"/>
              <a:t>Los trabajos finales deberán ser entregados en formato digital antes del </a:t>
            </a:r>
            <a:r>
              <a:rPr lang="es-ES" sz="1400" b="1" dirty="0"/>
              <a:t>15 de diciembre de 2026</a:t>
            </a:r>
            <a:r>
              <a:rPr lang="es-ES" sz="1300" dirty="0"/>
              <a:t> siguiendo las especificaciones de formato establecidas por ASEPUC.</a:t>
            </a:r>
          </a:p>
          <a:p>
            <a:pPr algn="just"/>
            <a:endParaRPr lang="es-ES" sz="1300" dirty="0"/>
          </a:p>
          <a:p>
            <a:pPr algn="just"/>
            <a:r>
              <a:rPr lang="es-ES" sz="1300" b="1" dirty="0"/>
              <a:t>BASE 10ª - Extensión y Formato de los Trabajos Finales</a:t>
            </a:r>
          </a:p>
          <a:p>
            <a:pPr algn="just"/>
            <a:endParaRPr lang="es-ES" sz="1300" dirty="0"/>
          </a:p>
          <a:p>
            <a:pPr algn="just"/>
            <a:r>
              <a:rPr lang="es-ES" sz="1300" dirty="0"/>
              <a:t>El trabajo final deberá tener una extensión máxima de 50 páginas y seguir el formato estándar de artículo académico. Es importante destacar que un análisis bibliométrico, aunque relevante, no se considera en sí mismo una revisión del estado del arte de una línea de investigación; por lo tanto, debe complementarse con un análisis contextualizado y profundo de la literatura existente. Los trabajos podrán ser presentados en español o en inglés.</a:t>
            </a:r>
          </a:p>
          <a:p>
            <a:pPr algn="just"/>
            <a:endParaRPr lang="es-ES" sz="1300" dirty="0"/>
          </a:p>
          <a:p>
            <a:pPr algn="just"/>
            <a:r>
              <a:rPr lang="es-ES" sz="1300" b="1" dirty="0"/>
              <a:t>BASE 11ª - Pago de la ayuda</a:t>
            </a:r>
          </a:p>
          <a:p>
            <a:pPr algn="just"/>
            <a:endParaRPr lang="es-ES" sz="1300" b="1" dirty="0"/>
          </a:p>
          <a:p>
            <a:pPr algn="just"/>
            <a:r>
              <a:rPr lang="es-ES" sz="1300" dirty="0"/>
              <a:t>El pago de la ayuda se realizará una vez que el trabajo final haya sido evaluado por la comisión.</a:t>
            </a:r>
          </a:p>
          <a:p>
            <a:pPr algn="just"/>
            <a:endParaRPr lang="es-ES" sz="1300" dirty="0"/>
          </a:p>
          <a:p>
            <a:pPr algn="just"/>
            <a:r>
              <a:rPr lang="es-ES" sz="1300" b="1" dirty="0"/>
              <a:t>BASE 12ª - Contacto</a:t>
            </a:r>
          </a:p>
          <a:p>
            <a:pPr algn="just"/>
            <a:endParaRPr lang="es-ES" sz="1300" b="1" dirty="0"/>
          </a:p>
          <a:p>
            <a:pPr algn="just"/>
            <a:r>
              <a:rPr lang="es-ES" sz="1300" dirty="0"/>
              <a:t>Para cualquier consulta, los interesados pueden contactar a través del correo asepuc@asepuc.org.</a:t>
            </a:r>
          </a:p>
          <a:p>
            <a:pPr algn="just"/>
            <a:endParaRPr lang="es-ES" sz="1300" dirty="0"/>
          </a:p>
        </p:txBody>
      </p:sp>
    </p:spTree>
    <p:extLst>
      <p:ext uri="{BB962C8B-B14F-4D97-AF65-F5344CB8AC3E}">
        <p14:creationId xmlns:p14="http://schemas.microsoft.com/office/powerpoint/2010/main" val="15818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5E9">
                <a:alpha val="100000"/>
              </a:srgbClr>
            </a:gs>
            <a:gs pos="100000">
              <a:srgbClr val="FFFFFF">
                <a:alpha val="100000"/>
              </a:srgbClr>
            </a:gs>
          </a:gsLst>
          <a:lin ang="0"/>
        </a:gradFill>
        <a:effectLst/>
      </p:bgPr>
    </p:bg>
    <p:spTree>
      <p:nvGrpSpPr>
        <p:cNvPr id="1" name="">
          <a:extLst>
            <a:ext uri="{FF2B5EF4-FFF2-40B4-BE49-F238E27FC236}">
              <a16:creationId xmlns:a16="http://schemas.microsoft.com/office/drawing/2014/main" id="{981D0490-3C8C-2D0A-7D57-00C07D76F163}"/>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6DB7D876-B3FD-5DDD-CF1A-C9FA00A29C92}"/>
              </a:ext>
            </a:extLst>
          </p:cNvPr>
          <p:cNvPicPr>
            <a:picLocks noChangeAspect="1"/>
          </p:cNvPicPr>
          <p:nvPr/>
        </p:nvPicPr>
        <p:blipFill>
          <a:blip r:embed="rId2"/>
          <a:stretch>
            <a:fillRect/>
          </a:stretch>
        </p:blipFill>
        <p:spPr>
          <a:xfrm>
            <a:off x="513546" y="368142"/>
            <a:ext cx="1871634" cy="701101"/>
          </a:xfrm>
          <a:prstGeom prst="rect">
            <a:avLst/>
          </a:prstGeom>
        </p:spPr>
      </p:pic>
      <p:sp>
        <p:nvSpPr>
          <p:cNvPr id="3" name="Freeform 3">
            <a:extLst>
              <a:ext uri="{FF2B5EF4-FFF2-40B4-BE49-F238E27FC236}">
                <a16:creationId xmlns:a16="http://schemas.microsoft.com/office/drawing/2014/main" id="{B0BF5912-E586-60E8-1794-83321E45962F}"/>
              </a:ext>
            </a:extLst>
          </p:cNvPr>
          <p:cNvSpPr/>
          <p:nvPr/>
        </p:nvSpPr>
        <p:spPr>
          <a:xfrm rot="756671">
            <a:off x="-3596257" y="4296793"/>
            <a:ext cx="8805960" cy="8805960"/>
          </a:xfrm>
          <a:custGeom>
            <a:avLst/>
            <a:gdLst/>
            <a:ahLst/>
            <a:cxnLst/>
            <a:rect l="l" t="t" r="r" b="b"/>
            <a:pathLst>
              <a:path w="8805960" h="8805960">
                <a:moveTo>
                  <a:pt x="0" y="0"/>
                </a:moveTo>
                <a:lnTo>
                  <a:pt x="8805960" y="0"/>
                </a:lnTo>
                <a:lnTo>
                  <a:pt x="8805960" y="8805960"/>
                </a:lnTo>
                <a:lnTo>
                  <a:pt x="0" y="8805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4" name="AutoShape 4">
            <a:extLst>
              <a:ext uri="{FF2B5EF4-FFF2-40B4-BE49-F238E27FC236}">
                <a16:creationId xmlns:a16="http://schemas.microsoft.com/office/drawing/2014/main" id="{BA68ADD0-2CF6-2A11-B583-D9B13B4295A8}"/>
              </a:ext>
            </a:extLst>
          </p:cNvPr>
          <p:cNvSpPr/>
          <p:nvPr/>
        </p:nvSpPr>
        <p:spPr>
          <a:xfrm flipV="1">
            <a:off x="2385180" y="704755"/>
            <a:ext cx="3026098" cy="13938"/>
          </a:xfrm>
          <a:prstGeom prst="line">
            <a:avLst/>
          </a:prstGeom>
          <a:ln w="9525" cap="flat">
            <a:solidFill>
              <a:srgbClr val="9D2525"/>
            </a:solidFill>
            <a:prstDash val="solid"/>
            <a:headEnd type="none" w="sm" len="sm"/>
            <a:tailEnd type="none" w="sm" len="sm"/>
          </a:ln>
        </p:spPr>
        <p:txBody>
          <a:bodyPr/>
          <a:lstStyle/>
          <a:p>
            <a:endParaRPr lang="es-ES"/>
          </a:p>
        </p:txBody>
      </p:sp>
      <p:sp>
        <p:nvSpPr>
          <p:cNvPr id="5" name="Freeform 5">
            <a:extLst>
              <a:ext uri="{FF2B5EF4-FFF2-40B4-BE49-F238E27FC236}">
                <a16:creationId xmlns:a16="http://schemas.microsoft.com/office/drawing/2014/main" id="{897A012F-D4F7-39A3-2838-DE9D7DB773C6}"/>
              </a:ext>
            </a:extLst>
          </p:cNvPr>
          <p:cNvSpPr/>
          <p:nvPr/>
        </p:nvSpPr>
        <p:spPr>
          <a:xfrm>
            <a:off x="5500688" y="357188"/>
            <a:ext cx="2055812" cy="646111"/>
          </a:xfrm>
          <a:custGeom>
            <a:avLst/>
            <a:gdLst/>
            <a:ahLst/>
            <a:cxnLst/>
            <a:rect l="l" t="t" r="r" b="b"/>
            <a:pathLst>
              <a:path w="2063140" h="686687">
                <a:moveTo>
                  <a:pt x="0" y="0"/>
                </a:moveTo>
                <a:lnTo>
                  <a:pt x="2063140" y="0"/>
                </a:lnTo>
                <a:lnTo>
                  <a:pt x="2063140" y="686686"/>
                </a:lnTo>
                <a:lnTo>
                  <a:pt x="0" y="686686"/>
                </a:lnTo>
                <a:lnTo>
                  <a:pt x="0" y="0"/>
                </a:lnTo>
                <a:close/>
              </a:path>
            </a:pathLst>
          </a:custGeom>
          <a:blipFill>
            <a:blip r:embed="rId5"/>
            <a:stretch>
              <a:fillRect/>
            </a:stretch>
          </a:blipFill>
        </p:spPr>
        <p:txBody>
          <a:bodyPr/>
          <a:lstStyle/>
          <a:p>
            <a:endParaRPr lang="es-ES"/>
          </a:p>
        </p:txBody>
      </p:sp>
      <p:sp>
        <p:nvSpPr>
          <p:cNvPr id="6" name="CuadroTexto 5">
            <a:extLst>
              <a:ext uri="{FF2B5EF4-FFF2-40B4-BE49-F238E27FC236}">
                <a16:creationId xmlns:a16="http://schemas.microsoft.com/office/drawing/2014/main" id="{85D4D85B-06D7-E836-BDF4-38271A2ADBD5}"/>
              </a:ext>
            </a:extLst>
          </p:cNvPr>
          <p:cNvSpPr txBox="1"/>
          <p:nvPr/>
        </p:nvSpPr>
        <p:spPr>
          <a:xfrm>
            <a:off x="806723" y="1384300"/>
            <a:ext cx="6002592" cy="5293757"/>
          </a:xfrm>
          <a:prstGeom prst="rect">
            <a:avLst/>
          </a:prstGeom>
          <a:noFill/>
        </p:spPr>
        <p:txBody>
          <a:bodyPr wrap="square">
            <a:spAutoFit/>
          </a:bodyPr>
          <a:lstStyle/>
          <a:p>
            <a:pPr algn="just"/>
            <a:endParaRPr lang="es-ES" sz="1300" dirty="0"/>
          </a:p>
          <a:p>
            <a:pPr algn="just"/>
            <a:r>
              <a:rPr lang="es-ES" sz="1300" b="1" dirty="0"/>
              <a:t>BASE 13ª - Protección de datos</a:t>
            </a:r>
          </a:p>
          <a:p>
            <a:pPr algn="just"/>
            <a:endParaRPr lang="es-ES" sz="1300" dirty="0"/>
          </a:p>
          <a:p>
            <a:pPr algn="just"/>
            <a:r>
              <a:rPr lang="es-ES" sz="1300" dirty="0"/>
              <a:t>Los datos de los solicitantes se tratarán de acuerdo con lo dispuesto en la normativa aplicable en materia de protección de datos, en particular, el Reglamento (UE) 2016/679 del Parlamento Europeo y del Consejo de 27 de abril de 2016, relativo a la protección de las personas físicas en lo que respecta al tratamiento de datos personales y a la libre circulación de estos datos, y por el que se deroga la Directiva 95/46/CE.</a:t>
            </a:r>
          </a:p>
          <a:p>
            <a:pPr algn="just"/>
            <a:endParaRPr lang="es-ES" sz="1300" dirty="0"/>
          </a:p>
          <a:p>
            <a:pPr algn="just"/>
            <a:r>
              <a:rPr lang="es-ES" sz="1300" b="1" dirty="0"/>
              <a:t>BASE 14ª - Propiedad intelectual</a:t>
            </a:r>
          </a:p>
          <a:p>
            <a:pPr algn="just"/>
            <a:endParaRPr lang="es-ES" sz="1300" b="1" dirty="0"/>
          </a:p>
          <a:p>
            <a:pPr algn="just"/>
            <a:r>
              <a:rPr lang="es-ES" sz="1300" dirty="0"/>
              <a:t>El solicitante manifiesta y garantiza que el Trabajo que presenta al concurso es original y que es titular de los derechos de propiedad intelectual sobre el mismo, por lo que mantendrá indemne a ASEPUC y al ICJCE frente a cualquier reclamación de terceros derivada del incumplimiento de la citada garantía.</a:t>
            </a:r>
          </a:p>
          <a:p>
            <a:pPr algn="just"/>
            <a:endParaRPr lang="es-ES" sz="1300" dirty="0"/>
          </a:p>
          <a:p>
            <a:pPr algn="just"/>
            <a:r>
              <a:rPr lang="es-ES" sz="1300" b="1" dirty="0"/>
              <a:t>BASE 15 - Régimen fiscal</a:t>
            </a:r>
          </a:p>
          <a:p>
            <a:pPr algn="just"/>
            <a:endParaRPr lang="es-ES" sz="1300" dirty="0"/>
          </a:p>
          <a:p>
            <a:pPr algn="just"/>
            <a:r>
              <a:rPr lang="es-ES" sz="1300" dirty="0"/>
              <a:t>Toda vez que, de conformidad con la normativa del Impuesto sobre la Renta, la ayuda puede estar sujeta a retención o ingreso a cuenta, los autores de los trabajos seleccionados deberán facilitar, a solicitud de ASEPUC o ICJCE, todos sus datos personales y fiscales que fueren necesarios a tal efecto, así como, en su caso, fotocopia de sus DNI, con el fin de que se pueda ingresar la correspondiente retención cuando así proceda conforme a la legislación aplicable.</a:t>
            </a:r>
          </a:p>
          <a:p>
            <a:pPr algn="just"/>
            <a:endParaRPr lang="es-ES" sz="1300" dirty="0"/>
          </a:p>
        </p:txBody>
      </p:sp>
    </p:spTree>
    <p:extLst>
      <p:ext uri="{BB962C8B-B14F-4D97-AF65-F5344CB8AC3E}">
        <p14:creationId xmlns:p14="http://schemas.microsoft.com/office/powerpoint/2010/main" val="20271933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1063</Words>
  <Application>Microsoft Office PowerPoint</Application>
  <PresentationFormat>Personalizado</PresentationFormat>
  <Paragraphs>95</Paragraphs>
  <Slides>4</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vt:i4>
      </vt:variant>
    </vt:vector>
  </HeadingPairs>
  <TitlesOfParts>
    <vt:vector size="7" baseType="lpstr">
      <vt:lpstr>Arial</vt:lpstr>
      <vt:lpstr>Calibri</vt:lpstr>
      <vt:lpstr>Office Theme</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encuesta a profesor</dc:title>
  <dc:creator>Pilar</dc:creator>
  <cp:lastModifiedBy>Iñigo Fesser Gross</cp:lastModifiedBy>
  <cp:revision>20</cp:revision>
  <dcterms:created xsi:type="dcterms:W3CDTF">2006-08-16T00:00:00Z</dcterms:created>
  <dcterms:modified xsi:type="dcterms:W3CDTF">2025-12-22T08:13:53Z</dcterms:modified>
  <dc:identifier>DAGX4HP_Wuc</dc:identifier>
</cp:coreProperties>
</file>